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CC"/>
    <a:srgbClr val="000099"/>
    <a:srgbClr val="0033CC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03/05/1442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99"/>
            </a:gs>
            <a:gs pos="50000">
              <a:srgbClr val="003399"/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156" y="5301208"/>
            <a:ext cx="7772400" cy="989871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dirty="0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  <a:t>Dr. </a:t>
            </a:r>
            <a:r>
              <a:rPr lang="en-US" sz="2800" dirty="0" err="1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  <a:t>Asmaa</a:t>
            </a:r>
            <a:r>
              <a:rPr lang="en-US" sz="2800" dirty="0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  <a:t> Sami Ibrahim</a:t>
            </a:r>
            <a:br>
              <a:rPr lang="en-US" sz="2800" dirty="0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</a:br>
            <a:r>
              <a:rPr lang="en-US" sz="2800" dirty="0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  <a:t>Ph.D. Cytogenetic and Biology of fish</a:t>
            </a:r>
            <a:br>
              <a:rPr lang="en-US" sz="2800" dirty="0">
                <a:solidFill>
                  <a:srgbClr val="000066"/>
                </a:solidFill>
                <a:effectLst/>
                <a:latin typeface="Corbel"/>
                <a:ea typeface="+mn-ea"/>
                <a:cs typeface="+mn-cs"/>
              </a:rPr>
            </a:br>
            <a:endParaRPr lang="ar-IQ" sz="2800" dirty="0">
              <a:solidFill>
                <a:srgbClr val="0000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36712"/>
            <a:ext cx="15113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14382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75656" y="2281337"/>
            <a:ext cx="63367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Corbel"/>
              </a:rPr>
              <a:t>Cell Biology</a:t>
            </a:r>
          </a:p>
          <a:p>
            <a:pPr lvl="0" algn="ctr"/>
            <a:r>
              <a:rPr lang="en-US" sz="4400" dirty="0">
                <a:solidFill>
                  <a:prstClr val="white"/>
                </a:solidFill>
                <a:latin typeface="Corbel"/>
              </a:rPr>
              <a:t>Lecture </a:t>
            </a:r>
            <a:r>
              <a:rPr lang="en-US" sz="4400" dirty="0" smtClean="0">
                <a:solidFill>
                  <a:prstClr val="white"/>
                </a:solidFill>
                <a:latin typeface="Corbel"/>
              </a:rPr>
              <a:t>2</a:t>
            </a:r>
            <a:endParaRPr lang="en-US" sz="4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8634" y="4016730"/>
            <a:ext cx="6426497" cy="720080"/>
          </a:xfrm>
          <a:prstGeom prst="rect">
            <a:avLst/>
          </a:prstGeom>
          <a:solidFill>
            <a:srgbClr val="0033C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solidFill>
                  <a:srgbClr val="FFFF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Level – </a:t>
            </a:r>
            <a:r>
              <a:rPr kumimoji="0" lang="en-US" sz="2400" b="0" i="0" u="none" strike="noStrike" kern="0" cap="none" spc="0" normalizeH="0" baseline="0" noProof="0" dirty="0">
                <a:solidFill>
                  <a:srgbClr val="FFFF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</a:t>
            </a:r>
            <a:r>
              <a:rPr kumimoji="0" lang="en-US" sz="2400" b="0" i="0" u="none" strike="noStrike" kern="0" cap="none" spc="0" normalizeH="0" baseline="0" noProof="0" dirty="0" smtClean="0">
                <a:solidFill>
                  <a:srgbClr val="FFFF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semester / 2020 – 2021 </a:t>
            </a:r>
            <a:endParaRPr kumimoji="0" lang="en-US" sz="2400" b="0" i="0" u="none" strike="noStrike" kern="0" cap="none" spc="0" normalizeH="0" baseline="0" noProof="0" dirty="0">
              <a:solidFill>
                <a:srgbClr val="FFFF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2">
                <a:lumMod val="5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>
            <a:normAutofit fontScale="85000" lnSpcReduction="20000"/>
          </a:bodyPr>
          <a:lstStyle/>
          <a:p>
            <a:pPr marL="109728" lv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000099"/>
                </a:solidFill>
              </a:rPr>
              <a:t>13.</a:t>
            </a:r>
            <a:r>
              <a:rPr lang="en-US" sz="2800" b="1" dirty="0">
                <a:solidFill>
                  <a:srgbClr val="CC00CC"/>
                </a:solidFill>
              </a:rPr>
              <a:t> </a:t>
            </a:r>
            <a:r>
              <a:rPr lang="en-US" sz="2800" b="1" dirty="0"/>
              <a:t>Many bacteria also have an outermost layer of carbohydrates called the </a:t>
            </a:r>
            <a:r>
              <a:rPr lang="en-US" sz="2800" b="1" u="sng" dirty="0">
                <a:solidFill>
                  <a:srgbClr val="FFFF00"/>
                </a:solidFill>
              </a:rPr>
              <a:t>capsule</a:t>
            </a:r>
            <a:r>
              <a:rPr lang="en-US" sz="2800" b="1" dirty="0"/>
              <a:t>. The capsule is sticky and helps the cell attach to surfaces in its environment</a:t>
            </a:r>
            <a:r>
              <a:rPr lang="en-US" sz="2800" b="1" dirty="0" smtClean="0"/>
              <a:t>.</a:t>
            </a:r>
          </a:p>
          <a:p>
            <a:pPr marL="109728" lvl="0" indent="0" algn="just" rtl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14.</a:t>
            </a:r>
            <a:r>
              <a:rPr lang="en-US" sz="2800" b="1" dirty="0" smtClean="0">
                <a:solidFill>
                  <a:srgbClr val="CC00CC"/>
                </a:solidFill>
              </a:rPr>
              <a:t> </a:t>
            </a:r>
            <a:r>
              <a:rPr lang="en-US" sz="2800" b="1" dirty="0"/>
              <a:t>Some bacteria also have specialized structures found on the cell surface, which may help them move, stick to surfaces, or even exchange genetic material with other bacteria. For instance, </a:t>
            </a:r>
            <a:r>
              <a:rPr lang="en-US" sz="2800" b="1" u="sng" dirty="0">
                <a:solidFill>
                  <a:srgbClr val="FFFF00"/>
                </a:solidFill>
              </a:rPr>
              <a:t>flagella</a:t>
            </a:r>
            <a:r>
              <a:rPr lang="en-US" sz="2800" b="1" dirty="0"/>
              <a:t> are whip-like structures that act as rotary motors to help bacteria move.</a:t>
            </a:r>
            <a:endParaRPr lang="en-US" sz="2800" dirty="0" smtClean="0"/>
          </a:p>
          <a:p>
            <a:pPr marL="109728" lvl="0" indent="0" algn="just" rtl="0">
              <a:buNone/>
            </a:pPr>
            <a:r>
              <a:rPr lang="en-US" sz="2800" b="1" dirty="0" smtClean="0">
                <a:solidFill>
                  <a:srgbClr val="000099"/>
                </a:solidFill>
              </a:rPr>
              <a:t>15.</a:t>
            </a:r>
            <a:r>
              <a:rPr lang="en-US" sz="2800" b="1" dirty="0" smtClean="0"/>
              <a:t> </a:t>
            </a:r>
            <a:r>
              <a:rPr lang="en-US" sz="2800" b="1" dirty="0"/>
              <a:t>Many prokaryotes move toward or away from a stimulus taxis.  </a:t>
            </a:r>
            <a:r>
              <a:rPr lang="en-US" sz="2800" b="1" u="sng" dirty="0" err="1">
                <a:solidFill>
                  <a:srgbClr val="C00000"/>
                </a:solidFill>
              </a:rPr>
              <a:t>Chemotaxis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is the movement toward or away from a chemical.</a:t>
            </a:r>
            <a:endParaRPr lang="en-US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i="1" dirty="0" smtClean="0">
                <a:solidFill>
                  <a:srgbClr val="FFFF00"/>
                </a:solidFill>
              </a:rPr>
              <a:t>Prokaryotes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Bacteria  VS  Blue green algae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714488"/>
            <a:ext cx="4572032" cy="40005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176464" cy="37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66"/>
            </a:gs>
            <a:gs pos="50000">
              <a:srgbClr val="000099"/>
            </a:gs>
            <a:gs pos="100000">
              <a:srgbClr val="0033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/>
          <a:lstStyle/>
          <a:p>
            <a:pPr marL="411480" lvl="0" indent="-342900" algn="just" rtl="0">
              <a:lnSpc>
                <a:spcPct val="120000"/>
              </a:lnSpc>
              <a:spcBef>
                <a:spcPts val="700"/>
              </a:spcBef>
              <a:buClr>
                <a:srgbClr val="D6ECFF"/>
              </a:buClr>
              <a:buSzPct val="95000"/>
              <a:buFontTx/>
              <a:buChar char="-"/>
            </a:pP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Stephen R. B. , Jeremy S. H. , Elizabeth A. S. , Hugh A. W. &amp; Claudia G. W. (2003).</a:t>
            </a:r>
          </a:p>
          <a:p>
            <a:pPr marL="68580" lvl="0" indent="0" algn="just" rtl="0">
              <a:lnSpc>
                <a:spcPct val="120000"/>
              </a:lnSpc>
              <a:spcBef>
                <a:spcPts val="700"/>
              </a:spcBef>
              <a:buClr>
                <a:srgbClr val="D6ECFF"/>
              </a:buClr>
              <a:buSzPct val="95000"/>
              <a:buNone/>
            </a:pP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CELL BIOLOGY (Second edition). </a:t>
            </a:r>
          </a:p>
          <a:p>
            <a:pPr marL="411480" lvl="0" indent="-342900" algn="just" rtl="0">
              <a:lnSpc>
                <a:spcPct val="150000"/>
              </a:lnSpc>
              <a:spcBef>
                <a:spcPts val="700"/>
              </a:spcBef>
              <a:buClr>
                <a:srgbClr val="D6ECFF"/>
              </a:buClr>
              <a:buSzPct val="95000"/>
              <a:buFontTx/>
              <a:buChar char="-"/>
            </a:pP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Harvey L. , Arnold B. , Paul M. , Chris A. K. , Monty K. , Matthew P. S. ,  Lawrence Z. &amp; James D. ( 2003 ). Molecular Cell Biology (Fifth Edition ) . </a:t>
            </a:r>
          </a:p>
          <a:p>
            <a:pPr marL="411480" lvl="0" indent="-342900" algn="just" rtl="0">
              <a:lnSpc>
                <a:spcPct val="150000"/>
              </a:lnSpc>
              <a:spcBef>
                <a:spcPts val="700"/>
              </a:spcBef>
              <a:buClr>
                <a:srgbClr val="D6ECFF"/>
              </a:buClr>
              <a:buSzPct val="95000"/>
              <a:buFontTx/>
              <a:buChar char="-"/>
            </a:pP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Martin D., Stanley F., Eugene R., Karl-Heinz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7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Erko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2006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 The Prokaryotes, A Handbook on the Biology of Bacteria , Third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Edition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Springer </a:t>
            </a:r>
            <a:r>
              <a:rPr lang="en-US" sz="17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Science+Business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Media, Inc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., 1003 p.</a:t>
            </a:r>
            <a:endParaRPr lang="en-US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11480" lvl="0" indent="-342900" algn="just" rtl="0">
              <a:lnSpc>
                <a:spcPct val="150000"/>
              </a:lnSpc>
              <a:spcBef>
                <a:spcPts val="700"/>
              </a:spcBef>
              <a:buClr>
                <a:srgbClr val="D6ECFF"/>
              </a:buClr>
              <a:buSzPct val="95000"/>
              <a:buFontTx/>
              <a:buChar char="-"/>
            </a:pPr>
            <a:r>
              <a:rPr lang="it-IT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Regina </a:t>
            </a:r>
            <a:r>
              <a:rPr lang="it-IT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2019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 What Are Prokaryotic Cells? Structure, Function, and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Definition , Thought Co., 1 – 4 pp. </a:t>
            </a:r>
            <a:endParaRPr lang="en-US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11480" lvl="0" indent="-342900" algn="just" rtl="0">
              <a:lnSpc>
                <a:spcPct val="150000"/>
              </a:lnSpc>
              <a:spcBef>
                <a:spcPts val="700"/>
              </a:spcBef>
              <a:buClr>
                <a:srgbClr val="D6ECFF"/>
              </a:buClr>
              <a:buSzPct val="95000"/>
              <a:buFontTx/>
              <a:buChar char="-"/>
            </a:pPr>
            <a:r>
              <a:rPr lang="fr-FR" sz="17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Sorin</a:t>
            </a:r>
            <a:r>
              <a:rPr lang="fr-FR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S. &amp; </a:t>
            </a:r>
            <a:r>
              <a:rPr lang="fr-FR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Léo G. </a:t>
            </a:r>
            <a:r>
              <a:rPr lang="fr-FR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(2000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sz="17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Prokaryotology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fr-FR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Presses de l’Université de Montréal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108 pp.</a:t>
            </a:r>
            <a:endParaRPr lang="en-US" sz="17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l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en-GB" sz="2800" spc="-100" dirty="0">
                <a:solidFill>
                  <a:srgbClr val="00ADDC">
                    <a:lumMod val="40000"/>
                    <a:lumOff val="60000"/>
                  </a:srgbClr>
                </a:solidFill>
                <a:effectLst/>
                <a:latin typeface="Arial" pitchFamily="34" charset="0"/>
                <a:cs typeface="Arial" pitchFamily="34" charset="0"/>
              </a:rPr>
              <a:t>References: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59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081" y="1628800"/>
            <a:ext cx="7772400" cy="989871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Cell biology </a:t>
            </a:r>
            <a:r>
              <a:rPr lang="en-US" i="1" dirty="0" err="1" smtClean="0"/>
              <a:t>Lec</a:t>
            </a:r>
            <a:r>
              <a:rPr lang="en-US" i="1" dirty="0" smtClean="0"/>
              <a:t> (2)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>
                <a:solidFill>
                  <a:srgbClr val="FF0000"/>
                </a:solidFill>
              </a:rPr>
              <a:t>Prokaryotes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Picture 3" descr="https://encrypted-tbn3.gstatic.com/images?q=tbn:ANd9GcTQI7WYpsS-Re7ne7mRv8ZJ61g_QyF5RCMRvKhL0R_p9w2_O0k9u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960000" cy="234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3608387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 lnSpcReduction="10000"/>
          </a:bodyPr>
          <a:lstStyle/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1-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everywhere,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exist almost everywhere, including places where eukaryotes cannot.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eaLnBrk="0" fontAlgn="base" hangingPunc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2-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Prokaryotic cells are cells that do not have a </a:t>
            </a:r>
            <a:r>
              <a:rPr lang="en-US" b="1" dirty="0">
                <a:solidFill>
                  <a:srgbClr val="FF0000"/>
                </a:solidFill>
              </a:rPr>
              <a:t>true nucleus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most other cell organelles. Organisms that have prokaryotic cells are </a:t>
            </a:r>
            <a:r>
              <a:rPr lang="en-US" b="1" dirty="0">
                <a:solidFill>
                  <a:srgbClr val="FF0000"/>
                </a:solidFill>
              </a:rPr>
              <a:t>unicellular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nucleoid region in a prokaryotic cell consists of a concentrated mass of DNA. </a:t>
            </a:r>
          </a:p>
          <a:p>
            <a:pPr lvl="0" algn="just" eaLnBrk="0" fontAlgn="base" hangingPunct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prokaryote may have a </a:t>
            </a:r>
            <a:r>
              <a:rPr lang="en-US" b="1" dirty="0" smtClean="0">
                <a:solidFill>
                  <a:srgbClr val="FF0000"/>
                </a:solidFill>
              </a:rPr>
              <a:t>plasmid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addition to its major chromosome. 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en-GB" i="1" dirty="0" smtClean="0"/>
              <a:t>Prokaryotes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188032"/>
          </a:xfrm>
        </p:spPr>
        <p:txBody>
          <a:bodyPr/>
          <a:lstStyle/>
          <a:p>
            <a:pPr marL="109728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3.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Cyanophytes </a:t>
            </a:r>
            <a:r>
              <a:rPr lang="en-US" b="1" dirty="0"/>
              <a:t>are the two main branches of prokaryote</a:t>
            </a:r>
            <a:r>
              <a:rPr lang="en-US" b="1" dirty="0" smtClean="0"/>
              <a:t>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4.</a:t>
            </a:r>
            <a:r>
              <a:rPr lang="en-US" b="1" dirty="0"/>
              <a:t> Most bacteria have just </a:t>
            </a:r>
            <a:r>
              <a:rPr lang="en-US" b="1" u="sng" dirty="0">
                <a:solidFill>
                  <a:srgbClr val="CC00CC"/>
                </a:solidFill>
              </a:rPr>
              <a:t>one chromosome </a:t>
            </a:r>
            <a:r>
              <a:rPr lang="en-US" b="1" dirty="0"/>
              <a:t>that is circular, which can range from about </a:t>
            </a:r>
            <a:r>
              <a:rPr lang="en-US" b="1" dirty="0">
                <a:solidFill>
                  <a:srgbClr val="C00000"/>
                </a:solidFill>
              </a:rPr>
              <a:t>160,000 base pairs (</a:t>
            </a:r>
            <a:r>
              <a:rPr lang="en-US" b="1" dirty="0" err="1">
                <a:solidFill>
                  <a:srgbClr val="C00000"/>
                </a:solidFill>
              </a:rPr>
              <a:t>bp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dirty="0"/>
              <a:t>to </a:t>
            </a:r>
            <a:r>
              <a:rPr lang="en-US" b="1" dirty="0">
                <a:solidFill>
                  <a:srgbClr val="C00000"/>
                </a:solidFill>
              </a:rPr>
              <a:t>12,200,000 </a:t>
            </a:r>
            <a:r>
              <a:rPr lang="en-US" b="1" dirty="0" err="1">
                <a:solidFill>
                  <a:srgbClr val="C00000"/>
                </a:solidFill>
              </a:rPr>
              <a:t>bp</a:t>
            </a:r>
            <a:r>
              <a:rPr lang="en-US" b="1" dirty="0" err="1"/>
              <a:t>.</a:t>
            </a:r>
            <a:r>
              <a:rPr lang="en-US" b="1" dirty="0"/>
              <a:t> They also contain </a:t>
            </a:r>
            <a:r>
              <a:rPr lang="en-US" b="1" u="sng" dirty="0">
                <a:solidFill>
                  <a:srgbClr val="CC00CC"/>
                </a:solidFill>
              </a:rPr>
              <a:t>plasmids</a:t>
            </a:r>
            <a:r>
              <a:rPr lang="en-US" b="1" dirty="0"/>
              <a:t>, which are small circular pieces of DNA that replicate independently of the chromosome.</a:t>
            </a:r>
            <a:endParaRPr lang="en-US" b="1" dirty="0" smtClean="0"/>
          </a:p>
          <a:p>
            <a:pPr marL="109728" indent="0" algn="l" rtl="0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750206" cy="5805264"/>
          </a:xfrm>
        </p:spPr>
        <p:txBody>
          <a:bodyPr>
            <a:normAutofit fontScale="92500" lnSpcReduction="20000"/>
          </a:bodyPr>
          <a:lstStyle/>
          <a:p>
            <a:pPr lvl="0" algn="just" rtl="0">
              <a:lnSpc>
                <a:spcPct val="11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5. </a:t>
            </a:r>
            <a:r>
              <a:rPr lang="en-US" b="1" dirty="0"/>
              <a:t>Some bacteria can form </a:t>
            </a:r>
            <a:r>
              <a:rPr lang="en-US" b="1" dirty="0">
                <a:solidFill>
                  <a:srgbClr val="C00000"/>
                </a:solidFill>
              </a:rPr>
              <a:t>endospores</a:t>
            </a:r>
            <a:r>
              <a:rPr lang="en-US" b="1" dirty="0"/>
              <a:t>. These are tough, dormant structures that the bacteria can reduce themselves to under starvation conditions when not enough nutrients are available. </a:t>
            </a:r>
            <a:r>
              <a:rPr lang="en-US" b="1" dirty="0" smtClean="0"/>
              <a:t> </a:t>
            </a:r>
          </a:p>
          <a:p>
            <a:pPr lvl="0" algn="just" rtl="0">
              <a:lnSpc>
                <a:spcPct val="110000"/>
              </a:lnSpc>
              <a:buNone/>
            </a:pPr>
            <a:endParaRPr lang="en-US" b="1" dirty="0" smtClean="0"/>
          </a:p>
          <a:p>
            <a:pPr lvl="0" algn="just" rtl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6.</a:t>
            </a:r>
            <a:r>
              <a:rPr lang="en-US" b="1" dirty="0" smtClean="0"/>
              <a:t> Most prokaryotes are </a:t>
            </a:r>
            <a:r>
              <a:rPr lang="en-US" b="1" dirty="0" smtClean="0">
                <a:solidFill>
                  <a:srgbClr val="006600"/>
                </a:solidFill>
              </a:rPr>
              <a:t>useful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r>
              <a:rPr lang="en-US" b="1" dirty="0" smtClean="0"/>
              <a:t>we could not live without them. For example, a large ration of the </a:t>
            </a:r>
            <a:r>
              <a:rPr lang="en-US" b="1" dirty="0" smtClean="0">
                <a:solidFill>
                  <a:srgbClr val="C00000"/>
                </a:solidFill>
              </a:rPr>
              <a:t>oxygen</a:t>
            </a:r>
            <a:r>
              <a:rPr lang="en-US" b="1" dirty="0" smtClean="0"/>
              <a:t> we breathe comes from prokaryotes in the ocean, using the CO</a:t>
            </a:r>
            <a:r>
              <a:rPr lang="en-US" b="1" baseline="-25000" dirty="0" smtClean="0"/>
              <a:t>2 </a:t>
            </a:r>
            <a:r>
              <a:rPr lang="en-US" b="1" dirty="0" smtClean="0"/>
              <a:t>dissolved in the water, and making more "space" for CO</a:t>
            </a:r>
            <a:r>
              <a:rPr lang="en-US" b="1" baseline="-25000" dirty="0" smtClean="0"/>
              <a:t>2</a:t>
            </a:r>
            <a:r>
              <a:rPr lang="en-US" b="1" dirty="0" smtClean="0"/>
              <a:t> from the atmosphere to be absorbed by the ocean. In addition, they live in our gut.</a:t>
            </a:r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7. </a:t>
            </a:r>
            <a:r>
              <a:rPr lang="en-US" b="1" dirty="0" smtClean="0"/>
              <a:t>Some cause </a:t>
            </a:r>
            <a:r>
              <a:rPr lang="en-US" b="1" dirty="0" smtClean="0">
                <a:solidFill>
                  <a:srgbClr val="C00000"/>
                </a:solidFill>
              </a:rPr>
              <a:t>diseases</a:t>
            </a:r>
            <a:r>
              <a:rPr lang="en-US" b="1" dirty="0" smtClean="0"/>
              <a:t>; ex. There are wide varieties of diseases caused by prokaryotes...for example  bacterial meningitis, salmonella, diphtheria ….many others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64357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C00CC"/>
                </a:solidFill>
              </a:rPr>
              <a:t>8. </a:t>
            </a:r>
            <a:r>
              <a:rPr lang="en-US" sz="2400" b="1" dirty="0" smtClean="0"/>
              <a:t>Prokaryotes are small 1-5 </a:t>
            </a:r>
            <a:r>
              <a:rPr lang="en-US" sz="2400" b="1" dirty="0" err="1" smtClean="0"/>
              <a:t>μm</a:t>
            </a:r>
            <a:r>
              <a:rPr lang="en-US" sz="2400" b="1" dirty="0" smtClean="0"/>
              <a:t> in size; but some can be seen by the naked eye, whereas Eukaryotic cells are typically 10-100 </a:t>
            </a:r>
            <a:r>
              <a:rPr lang="en-US" sz="2400" b="1" dirty="0" err="1" smtClean="0"/>
              <a:t>μm</a:t>
            </a:r>
            <a:r>
              <a:rPr lang="en-US" sz="2400" b="1" dirty="0" smtClean="0"/>
              <a:t> in diameter.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C00CC"/>
                </a:solidFill>
              </a:rPr>
              <a:t>9.</a:t>
            </a:r>
            <a:r>
              <a:rPr lang="en-US" sz="2400" b="1" dirty="0"/>
              <a:t>Three (3) common shapes:  </a:t>
            </a:r>
            <a:r>
              <a:rPr lang="en-US" sz="2400" b="1" dirty="0" err="1">
                <a:solidFill>
                  <a:srgbClr val="C00000"/>
                </a:solidFill>
              </a:rPr>
              <a:t>cocci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(round); </a:t>
            </a:r>
            <a:r>
              <a:rPr lang="en-US" sz="2400" b="1" dirty="0">
                <a:solidFill>
                  <a:srgbClr val="C00000"/>
                </a:solidFill>
              </a:rPr>
              <a:t>bacilli</a:t>
            </a:r>
            <a:r>
              <a:rPr lang="en-US" sz="2400" b="1" dirty="0"/>
              <a:t> (rod); </a:t>
            </a:r>
            <a:r>
              <a:rPr lang="en-US" sz="2400" b="1" dirty="0">
                <a:solidFill>
                  <a:srgbClr val="C00000"/>
                </a:solidFill>
              </a:rPr>
              <a:t>helical</a:t>
            </a:r>
            <a:r>
              <a:rPr lang="en-US" sz="2400" b="1" dirty="0"/>
              <a:t> (spiral</a:t>
            </a:r>
            <a:r>
              <a:rPr lang="en-US" sz="2400" b="1" dirty="0" smtClean="0"/>
              <a:t>).</a:t>
            </a:r>
          </a:p>
          <a:p>
            <a:pPr algn="just" rtl="0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05" y="3933056"/>
            <a:ext cx="3960000" cy="265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248472"/>
          </a:xfrm>
        </p:spPr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0099"/>
                </a:solidFill>
              </a:rPr>
              <a:t>10.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/>
              <a:t>Almost prokaryotes have </a:t>
            </a:r>
            <a:r>
              <a:rPr lang="en-US" sz="2400" b="1" dirty="0">
                <a:solidFill>
                  <a:srgbClr val="C00000"/>
                </a:solidFill>
              </a:rPr>
              <a:t>cell wall </a:t>
            </a:r>
            <a:r>
              <a:rPr lang="en-US" sz="2400" b="1" dirty="0"/>
              <a:t>external to the </a:t>
            </a:r>
            <a:r>
              <a:rPr lang="en-US" sz="2400" b="1" dirty="0">
                <a:solidFill>
                  <a:srgbClr val="C00000"/>
                </a:solidFill>
              </a:rPr>
              <a:t>plasma membrane</a:t>
            </a:r>
            <a:r>
              <a:rPr lang="en-US" sz="2400" b="1" dirty="0"/>
              <a:t>.</a:t>
            </a:r>
            <a:r>
              <a:rPr lang="en-US" sz="2400" b="1" dirty="0" smtClean="0"/>
              <a:t> 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000099"/>
                </a:solidFill>
              </a:rPr>
              <a:t>11.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b="1" dirty="0"/>
              <a:t>The cell wall contains </a:t>
            </a:r>
            <a:r>
              <a:rPr lang="en-US" sz="2400" b="1" u="sng" dirty="0">
                <a:solidFill>
                  <a:srgbClr val="C00000"/>
                </a:solidFill>
              </a:rPr>
              <a:t>peptidoglycan</a:t>
            </a:r>
            <a:r>
              <a:rPr lang="en-US" sz="2400" b="1" dirty="0"/>
              <a:t>, a polymer composed of linked carbohydrates and small proteins. The cell wall provides an extra layer of protection, helps the cell maintain its shape, and prevents dehydration.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109728" lvl="0" indent="0" algn="just" rtl="0">
              <a:buNone/>
            </a:pPr>
            <a:r>
              <a:rPr lang="en-US" sz="2400" b="1" dirty="0">
                <a:solidFill>
                  <a:srgbClr val="000099"/>
                </a:solidFill>
              </a:rPr>
              <a:t>12. </a:t>
            </a:r>
            <a:r>
              <a:rPr lang="en-US" sz="2400" b="1" dirty="0"/>
              <a:t>Bacteria are grouped according to cell </a:t>
            </a:r>
            <a:r>
              <a:rPr lang="en-US" sz="2400" b="1" dirty="0" smtClean="0"/>
              <a:t>wall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</a:p>
          <a:p>
            <a:pPr marL="109728" lvl="0" indent="0" algn="just" rtl="0">
              <a:buNone/>
            </a:pPr>
            <a:r>
              <a:rPr lang="en-US" sz="2400" b="1" dirty="0" smtClean="0"/>
              <a:t>                        </a:t>
            </a:r>
            <a:endParaRPr lang="en-US" sz="2400" dirty="0" smtClean="0"/>
          </a:p>
          <a:p>
            <a:pPr algn="just" rtl="0"/>
            <a:r>
              <a:rPr lang="en-US" sz="2400" b="1" dirty="0" smtClean="0">
                <a:solidFill>
                  <a:srgbClr val="C00000"/>
                </a:solidFill>
              </a:rPr>
              <a:t>a. Gram-positive bacteria:  </a:t>
            </a:r>
            <a:r>
              <a:rPr lang="en-US" sz="2400" b="1" dirty="0" smtClean="0"/>
              <a:t>have simple, thick cell walls.  Their cell walls are composed of large amount of </a:t>
            </a:r>
            <a:r>
              <a:rPr lang="en-US" sz="2400" b="1" dirty="0" err="1" smtClean="0"/>
              <a:t>peptidoglycan</a:t>
            </a:r>
            <a:r>
              <a:rPr lang="en-US" sz="2400" b="1" dirty="0" smtClean="0"/>
              <a:t>.</a:t>
            </a:r>
          </a:p>
          <a:p>
            <a:pPr algn="just" rtl="0">
              <a:buNone/>
            </a:pPr>
            <a:endParaRPr lang="en-US" sz="2400" dirty="0" smtClean="0"/>
          </a:p>
          <a:p>
            <a:pPr algn="just" rtl="0"/>
            <a:r>
              <a:rPr lang="en-US" sz="2400" b="1" dirty="0" smtClean="0">
                <a:solidFill>
                  <a:srgbClr val="C00000"/>
                </a:solidFill>
              </a:rPr>
              <a:t>b. Gram-negative bacteria: </a:t>
            </a:r>
            <a:r>
              <a:rPr lang="en-US" sz="2400" b="1" dirty="0" smtClean="0"/>
              <a:t>bacteria have less </a:t>
            </a:r>
            <a:r>
              <a:rPr lang="en-US" sz="2400" b="1" dirty="0" err="1" smtClean="0"/>
              <a:t>peptidoglycan</a:t>
            </a:r>
            <a:r>
              <a:rPr lang="en-US" sz="2400" b="1" dirty="0" smtClean="0"/>
              <a:t> and are more complex. </a:t>
            </a:r>
            <a:endParaRPr lang="en-US" sz="2400" dirty="0" smtClean="0"/>
          </a:p>
          <a:p>
            <a:pPr algn="just" rtl="0">
              <a:buNone/>
            </a:pPr>
            <a:r>
              <a:rPr lang="en-US" sz="2400" b="1" dirty="0" smtClean="0"/>
              <a:t> </a:t>
            </a:r>
            <a:endParaRPr lang="en-US" sz="2400" dirty="0" smtClean="0"/>
          </a:p>
          <a:p>
            <a:pPr algn="just" rtl="0"/>
            <a:r>
              <a:rPr lang="en-US" sz="2400" b="1" dirty="0" smtClean="0"/>
              <a:t>- </a:t>
            </a:r>
            <a:r>
              <a:rPr lang="en-US" sz="2400" b="1" i="1" dirty="0" smtClean="0">
                <a:solidFill>
                  <a:srgbClr val="C00000"/>
                </a:solidFill>
              </a:rPr>
              <a:t>Gram-negative bacteria </a:t>
            </a:r>
            <a:r>
              <a:rPr lang="en-US" sz="2400" b="1" dirty="0" smtClean="0"/>
              <a:t>are typically more resistant to host immune defenses and antibiotics.</a:t>
            </a:r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Prokaryotes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 b="3796"/>
          <a:stretch/>
        </p:blipFill>
        <p:spPr bwMode="auto">
          <a:xfrm>
            <a:off x="785786" y="1214422"/>
            <a:ext cx="7643866" cy="5429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</TotalTime>
  <Words>563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Dr. Asmaa Sami Ibrahim Ph.D. Cytogenetic and Biology of fish </vt:lpstr>
      <vt:lpstr>Cell biology Lec (2) Prokaryotes</vt:lpstr>
      <vt:lpstr>Prokaryotes</vt:lpstr>
      <vt:lpstr>Prokaryotes</vt:lpstr>
      <vt:lpstr>Prokaryotes</vt:lpstr>
      <vt:lpstr>Prokaryotes</vt:lpstr>
      <vt:lpstr>Prokaryotes</vt:lpstr>
      <vt:lpstr>Prokaryotes</vt:lpstr>
      <vt:lpstr>Prokaryotes</vt:lpstr>
      <vt:lpstr>Prokaryotes</vt:lpstr>
      <vt:lpstr>Bacteria  VS  Blue green algae 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Prokaryotes</dc:title>
  <dc:creator>max</dc:creator>
  <cp:lastModifiedBy>Nice</cp:lastModifiedBy>
  <cp:revision>28</cp:revision>
  <dcterms:created xsi:type="dcterms:W3CDTF">2014-12-11T18:50:04Z</dcterms:created>
  <dcterms:modified xsi:type="dcterms:W3CDTF">2020-12-17T15:30:51Z</dcterms:modified>
</cp:coreProperties>
</file>